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y="5143500" cx="9144000"/>
  <p:notesSz cx="6858000" cy="9144000"/>
  <p:embeddedFontLst>
    <p:embeddedFont>
      <p:font typeface="Overpass Mono Light"/>
      <p:regular r:id="rId86"/>
      <p:bold r:id="rId87"/>
    </p:embeddedFont>
    <p:embeddedFont>
      <p:font typeface="Anaheim"/>
      <p:regular r:id="rId88"/>
    </p:embeddedFont>
    <p:embeddedFont>
      <p:font typeface="Barlow Condensed ExtraBold"/>
      <p:bold r:id="rId89"/>
      <p:boldItalic r:id="rId90"/>
    </p:embeddedFont>
    <p:embeddedFont>
      <p:font typeface="Overpass Mono"/>
      <p:regular r:id="rId91"/>
      <p:bold r:id="rId92"/>
    </p:embeddedFont>
    <p:embeddedFont>
      <p:font typeface="Fira Code"/>
      <p:regular r:id="rId93"/>
      <p:bold r:id="rId94"/>
    </p:embeddedFont>
    <p:embeddedFont>
      <p:font typeface="Barlow"/>
      <p:regular r:id="rId95"/>
      <p:bold r:id="rId96"/>
      <p:italic r:id="rId97"/>
      <p:boldItalic r:id="rId98"/>
    </p:embeddedFont>
    <p:embeddedFont>
      <p:font typeface="Overpass Mono Medium"/>
      <p:regular r:id="rId99"/>
      <p:bold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OverpassMonoMedium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Barlow-regular.fntdata"/><Relationship Id="rId94" Type="http://schemas.openxmlformats.org/officeDocument/2006/relationships/font" Target="fonts/FiraCode-bold.fntdata"/><Relationship Id="rId97" Type="http://schemas.openxmlformats.org/officeDocument/2006/relationships/font" Target="fonts/Barlow-italic.fntdata"/><Relationship Id="rId96" Type="http://schemas.openxmlformats.org/officeDocument/2006/relationships/font" Target="fonts/Barlow-bold.fntdata"/><Relationship Id="rId11" Type="http://schemas.openxmlformats.org/officeDocument/2006/relationships/slide" Target="slides/slide7.xml"/><Relationship Id="rId99" Type="http://schemas.openxmlformats.org/officeDocument/2006/relationships/font" Target="fonts/OverpassMonoMedium-regular.fntdata"/><Relationship Id="rId10" Type="http://schemas.openxmlformats.org/officeDocument/2006/relationships/slide" Target="slides/slide6.xml"/><Relationship Id="rId98" Type="http://schemas.openxmlformats.org/officeDocument/2006/relationships/font" Target="fonts/Barlow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OverpassMono-regular.fntdata"/><Relationship Id="rId90" Type="http://schemas.openxmlformats.org/officeDocument/2006/relationships/font" Target="fonts/BarlowCondensedExtraBold-boldItalic.fntdata"/><Relationship Id="rId93" Type="http://schemas.openxmlformats.org/officeDocument/2006/relationships/font" Target="fonts/FiraCode-regular.fntdata"/><Relationship Id="rId92" Type="http://schemas.openxmlformats.org/officeDocument/2006/relationships/font" Target="fonts/Overpass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font" Target="fonts/OverpassMonoLight-regular.fntdata"/><Relationship Id="rId85" Type="http://schemas.openxmlformats.org/officeDocument/2006/relationships/slide" Target="slides/slide81.xml"/><Relationship Id="rId88" Type="http://schemas.openxmlformats.org/officeDocument/2006/relationships/font" Target="fonts/Anaheim-regular.fntdata"/><Relationship Id="rId87" Type="http://schemas.openxmlformats.org/officeDocument/2006/relationships/font" Target="fonts/OverpassMonoLight-bold.fntdata"/><Relationship Id="rId89" Type="http://schemas.openxmlformats.org/officeDocument/2006/relationships/font" Target="fonts/BarlowCondensedExtraBold-bold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8cbdf7e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8cbdf7e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08cbdf7e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08cbdf7e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8cbdf7e8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8cbdf7e8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08cbdf7e8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08cbdf7e8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8cbdf7e8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08cbdf7e8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8cbdf7e8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8cbdf7e8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8cbdf7e8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08cbdf7e8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08cbdf7e8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08cbdf7e8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8cbdf7e8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8cbdf7e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08cbdf7e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08cbdf7e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08cbdf7e8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08cbdf7e8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8cbdf7e8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08cbdf7e8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0e1f1795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0e1f1795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0e1f1795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0e1f1795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0e1f17952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0e1f1795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e1f1795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e1f1795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0e1f1795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0e1f1795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0e1f17952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0e1f17952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0e1f17952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0e1f17952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0e1f17952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0e1f17952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0e1f17952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0e1f17952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e1f17952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0e1f17952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0e1f17952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0e1f17952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0e1f179529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0e1f179529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0e1f179529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0e1f179529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0e1f1795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0e1f1795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0e1f17952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0e1f1795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0e1f17952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0e1f17952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e1f17952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e1f17952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0e1f17952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0e1f17952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0e1f17952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0e1f17952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0e1f179529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0e1f179529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e1f179529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e1f179529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0e1f17952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0e1f17952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0e1f17952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0e1f17952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0e1f17952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0e1f17952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0e1f17952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0e1f17952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0e1f17952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0e1f17952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0e1f17952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0e1f1795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0e1f17952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0e1f17952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0e1f17952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0e1f17952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0e1f17952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0e1f17952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0e1f17952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0e1f17952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0e1f17952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0e1f17952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0e1f179529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0e1f179529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0e1f17952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0e1f17952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0e1f179529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0e1f179529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0e1f179529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0e1f179529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0e1f179529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0e1f179529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0e1f179529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0e1f179529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0e1f17952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0e1f17952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0e1f179529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0e1f179529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0e1f179529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0e1f179529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0e1f179529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0e1f179529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0e1f179529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0e1f179529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0e1f179529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0e1f179529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0e1f179529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0e1f179529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37110ea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37110ea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0e1f179529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0e1f179529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0e1f179529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0e1f179529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0e1f179529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0e1f179529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0e1f179529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0e1f179529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0e1f17952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0e1f17952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0e1f17952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0e1f17952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0e1f179529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0e1f179529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0e1f179529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0e1f179529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android.com/reference/androidx/appcompat/widget/SwitchCompat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kotlinlang.org/docs/properties.html#late-initialized-properties-and-variables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android.com/reference/android/view/LayoutInflater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Switches: On / Off,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Let’s talk about objects too!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#4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 txBox="1"/>
          <p:nvPr/>
        </p:nvSpPr>
        <p:spPr>
          <a:xfrm>
            <a:off x="6049275" y="1201825"/>
            <a:ext cx="253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ser att vi redan fått ett ‘error’.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vänta nu…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 det verkligen ett error?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Tryck på den röda symbolen!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0" y="112650"/>
            <a:ext cx="5354075" cy="49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/>
          <p:nvPr/>
        </p:nvSpPr>
        <p:spPr>
          <a:xfrm>
            <a:off x="2275225" y="3278050"/>
            <a:ext cx="312900" cy="194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34"/>
          <p:cNvCxnSpPr/>
          <p:nvPr/>
        </p:nvCxnSpPr>
        <p:spPr>
          <a:xfrm flipH="1">
            <a:off x="2663450" y="2911425"/>
            <a:ext cx="33966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4"/>
          <p:cNvSpPr txBox="1"/>
          <p:nvPr>
            <p:ph idx="4294967295" type="title"/>
          </p:nvPr>
        </p:nvSpPr>
        <p:spPr>
          <a:xfrm>
            <a:off x="5442875" y="1515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44" name="Google Shape;4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4200"/>
            <a:ext cx="8839200" cy="2019900"/>
          </a:xfrm>
          <a:prstGeom prst="cube">
            <a:avLst>
              <a:gd fmla="val 5577" name="adj"/>
            </a:avLst>
          </a:prstGeom>
          <a:noFill/>
          <a:ln>
            <a:noFill/>
          </a:ln>
        </p:spPr>
      </p:pic>
      <p:cxnSp>
        <p:nvCxnSpPr>
          <p:cNvPr id="445" name="Google Shape;445;p35"/>
          <p:cNvCxnSpPr/>
          <p:nvPr/>
        </p:nvCxnSpPr>
        <p:spPr>
          <a:xfrm flipH="1">
            <a:off x="5466950" y="2048775"/>
            <a:ext cx="593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5"/>
          <p:cNvSpPr txBox="1"/>
          <p:nvPr/>
        </p:nvSpPr>
        <p:spPr>
          <a:xfrm>
            <a:off x="152400" y="3452525"/>
            <a:ext cx="621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Nej!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är inget ‘error’ utan är enbart en rekommendation.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Precis som att vi saknar en ‘Constraint’.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åtgärda detta.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57" name="Google Shape;457;p36"/>
          <p:cNvPicPr preferRelativeResize="0"/>
          <p:nvPr/>
        </p:nvPicPr>
        <p:blipFill rotWithShape="1">
          <a:blip r:embed="rId3">
            <a:alphaModFix/>
          </a:blip>
          <a:srcRect b="0" l="813" r="0" t="0"/>
          <a:stretch/>
        </p:blipFill>
        <p:spPr>
          <a:xfrm>
            <a:off x="183325" y="2729750"/>
            <a:ext cx="8767500" cy="1615200"/>
          </a:xfrm>
          <a:prstGeom prst="cube">
            <a:avLst>
              <a:gd fmla="val 6298" name="adj"/>
            </a:avLst>
          </a:prstGeom>
          <a:noFill/>
          <a:ln>
            <a:noFill/>
          </a:ln>
        </p:spPr>
      </p:pic>
      <p:sp>
        <p:nvSpPr>
          <p:cNvPr id="458" name="Google Shape;458;p36"/>
          <p:cNvSpPr txBox="1"/>
          <p:nvPr/>
        </p:nvSpPr>
        <p:spPr>
          <a:xfrm>
            <a:off x="111650" y="434487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Denna komponent är för liten och bryter mot Android Studio’s rekommendationer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9" name="Google Shape;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2275"/>
            <a:ext cx="8839200" cy="2012100"/>
          </a:xfrm>
          <a:prstGeom prst="cube">
            <a:avLst>
              <a:gd fmla="val 4644" name="adj"/>
            </a:avLst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/>
        </p:nvSpPr>
        <p:spPr>
          <a:xfrm>
            <a:off x="397225" y="23731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Högerklicka på problemet -&gt; ‘show quick fixes’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1" name="Google Shape;481;p38"/>
          <p:cNvPicPr preferRelativeResize="0"/>
          <p:nvPr/>
        </p:nvPicPr>
        <p:blipFill rotWithShape="1">
          <a:blip r:embed="rId3">
            <a:alphaModFix/>
          </a:blip>
          <a:srcRect b="0" l="0" r="0" t="1758"/>
          <a:stretch/>
        </p:blipFill>
        <p:spPr>
          <a:xfrm>
            <a:off x="1827625" y="2240725"/>
            <a:ext cx="5488800" cy="1307100"/>
          </a:xfrm>
          <a:prstGeom prst="cube">
            <a:avLst>
              <a:gd fmla="val 4676" name="adj"/>
            </a:avLst>
          </a:prstGeom>
          <a:noFill/>
          <a:ln>
            <a:noFill/>
          </a:ln>
        </p:spPr>
      </p:pic>
      <p:cxnSp>
        <p:nvCxnSpPr>
          <p:cNvPr id="482" name="Google Shape;482;p38"/>
          <p:cNvCxnSpPr>
            <a:endCxn id="481" idx="2"/>
          </p:cNvCxnSpPr>
          <p:nvPr/>
        </p:nvCxnSpPr>
        <p:spPr>
          <a:xfrm flipH="1" rot="10800000">
            <a:off x="1079725" y="2924835"/>
            <a:ext cx="747900" cy="3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Solution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3" name="Google Shape;4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39351" cy="440859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/>
        </p:nvSpPr>
        <p:spPr>
          <a:xfrm>
            <a:off x="152325" y="4529675"/>
            <a:ext cx="253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Resultatet blir att ‘switch’ bli lite större!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5" name="Google Shape;4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325" y="2170925"/>
            <a:ext cx="2688826" cy="239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0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det för error jag får? Jag har inte gjort något!</a:t>
            </a:r>
            <a:endParaRPr/>
          </a:p>
        </p:txBody>
      </p:sp>
      <p:sp>
        <p:nvSpPr>
          <p:cNvPr id="503" name="Google Shape;503;p40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Håll över problemet, kolla vad det finns för lämpliga lösningar!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04" name="Google Shape;504;p40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05" name="Google Shape;505;p40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1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1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522" name="Google Shape;522;p41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523" name="Google Shape;523;p41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1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1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1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1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1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9" name="Google Shape;529;p41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530" name="Google Shape;530;p41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533" name="Google Shape;533;p41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41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536" name="Google Shape;536;p41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8" name="Google Shape;5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539" name="Google Shape;5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Backporting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/>
          <p:nvPr/>
        </p:nvSpPr>
        <p:spPr>
          <a:xfrm>
            <a:off x="1409448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-81028" y="47102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2995705" y="477954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44333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6086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3"/>
          <p:cNvSpPr txBox="1"/>
          <p:nvPr/>
        </p:nvSpPr>
        <p:spPr>
          <a:xfrm>
            <a:off x="152400" y="1645375"/>
            <a:ext cx="6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source developer.android.com</a:t>
            </a:r>
            <a:r>
              <a:rPr i="1"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57" name="Google Shape;5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5575"/>
            <a:ext cx="8839202" cy="199151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Backporting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Component &amp; Backporting,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ViewBinding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1" name="Google Shape;571;p4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Backporting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2" name="Google Shape;5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0" y="1765200"/>
            <a:ext cx="7314456" cy="23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/>
        </p:nvSpPr>
        <p:spPr>
          <a:xfrm>
            <a:off x="190800" y="136500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Ej bakåtkompatibelt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6" name="Google Shape;586;p4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Backporting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7" name="Google Shape;587;p45"/>
          <p:cNvPicPr preferRelativeResize="0"/>
          <p:nvPr/>
        </p:nvPicPr>
        <p:blipFill rotWithShape="1">
          <a:blip r:embed="rId3">
            <a:alphaModFix/>
          </a:blip>
          <a:srcRect b="0" l="0" r="2685" t="0"/>
          <a:stretch/>
        </p:blipFill>
        <p:spPr>
          <a:xfrm>
            <a:off x="152400" y="1754425"/>
            <a:ext cx="7406500" cy="23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5"/>
          <p:cNvSpPr txBox="1"/>
          <p:nvPr/>
        </p:nvSpPr>
        <p:spPr>
          <a:xfrm>
            <a:off x="190800" y="136500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Bakåtkompatibelt!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89" name="Google Shape;5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875" y="1201825"/>
            <a:ext cx="1288576" cy="12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02" name="Google Shape;602;p4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Backporting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3" name="Google Shape;6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550" y="1201825"/>
            <a:ext cx="7228800" cy="2360700"/>
          </a:xfrm>
          <a:prstGeom prst="cube">
            <a:avLst>
              <a:gd fmla="val 2158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7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gör vi komponenter bakåtkompatibelt?</a:t>
            </a:r>
            <a:endParaRPr/>
          </a:p>
        </p:txBody>
      </p:sp>
      <p:sp>
        <p:nvSpPr>
          <p:cNvPr id="611" name="Google Shape;611;p4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Skriv appcompat + komponentnamnet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Så får ni resultatet för alla bakåtkompatibla komponenter!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2" name="Google Shape;612;p4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13" name="Google Shape;613;p4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14" name="Google Shape;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4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30" name="Google Shape;630;p4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31" name="Google Shape;631;p4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4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7" name="Google Shape;637;p4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38" name="Google Shape;638;p4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4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41" name="Google Shape;641;p4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4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44" name="Google Shape;644;p4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6" name="Google Shape;6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647" name="Google Shape;6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ViewBinding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0"/>
          <p:cNvSpPr txBox="1"/>
          <p:nvPr/>
        </p:nvSpPr>
        <p:spPr>
          <a:xfrm>
            <a:off x="411850" y="2033175"/>
            <a:ext cx="58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Ärlighet: Att arbeta på detta sätt är förvirrande och frustrerande…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5" name="Google Shape;665;p50"/>
          <p:cNvSpPr txBox="1"/>
          <p:nvPr>
            <p:ph idx="4294967295" type="title"/>
          </p:nvPr>
        </p:nvSpPr>
        <p:spPr>
          <a:xfrm>
            <a:off x="1352375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R.id.btn_submit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6" name="Google Shape;6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182" y="431475"/>
            <a:ext cx="2435700" cy="1601700"/>
          </a:xfrm>
          <a:prstGeom prst="cube">
            <a:avLst>
              <a:gd fmla="val 4430" name="adj"/>
            </a:avLst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 rotWithShape="1">
          <a:blip r:embed="rId4">
            <a:alphaModFix/>
          </a:blip>
          <a:srcRect b="62105" l="0" r="0" t="0"/>
          <a:stretch/>
        </p:blipFill>
        <p:spPr>
          <a:xfrm>
            <a:off x="361350" y="2448925"/>
            <a:ext cx="8316999" cy="103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1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Kotlin Android Extension lösning?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1617450" y="2534000"/>
            <a:ext cx="62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fanns en lösning - men detta togs bort…!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Hursomhelst… Det finns flera alternativ…!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81" name="Google Shape;6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48" y="1563725"/>
            <a:ext cx="1904502" cy="1904502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1"/>
          <p:cNvSpPr txBox="1"/>
          <p:nvPr/>
        </p:nvSpPr>
        <p:spPr>
          <a:xfrm rot="-191389">
            <a:off x="-129368" y="1736093"/>
            <a:ext cx="6210923" cy="554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lt2"/>
                </a:solidFill>
                <a:latin typeface="Overpass Mono"/>
                <a:ea typeface="Overpass Mono"/>
                <a:cs typeface="Overpass Mono"/>
                <a:sym typeface="Overpass Mono"/>
              </a:rPr>
              <a:t>DEPRECATED</a:t>
            </a:r>
            <a:endParaRPr b="1" i="1" sz="2400">
              <a:solidFill>
                <a:schemeClr val="lt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ViewBinding!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5" name="Google Shape;695;p52"/>
          <p:cNvSpPr txBox="1"/>
          <p:nvPr/>
        </p:nvSpPr>
        <p:spPr>
          <a:xfrm>
            <a:off x="1077900" y="1611325"/>
            <a:ext cx="6988200" cy="1754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lateinit var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ActivityMainBinding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binding Reference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6" name="Google Shape;696;p52"/>
          <p:cNvSpPr txBox="1"/>
          <p:nvPr/>
        </p:nvSpPr>
        <p:spPr>
          <a:xfrm>
            <a:off x="1077900" y="3366025"/>
            <a:ext cx="58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Visibility</a:t>
            </a: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modifier, init, variable, name and datatype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LateInit?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09" name="Google Shape;709;p53"/>
          <p:cNvGrpSpPr/>
          <p:nvPr/>
        </p:nvGrpSpPr>
        <p:grpSpPr>
          <a:xfrm>
            <a:off x="873150" y="1014275"/>
            <a:ext cx="5866500" cy="791650"/>
            <a:chOff x="1638750" y="1973950"/>
            <a:chExt cx="5866500" cy="791650"/>
          </a:xfrm>
        </p:grpSpPr>
        <p:pic>
          <p:nvPicPr>
            <p:cNvPr id="710" name="Google Shape;710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8750" y="1973950"/>
              <a:ext cx="1304825" cy="39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53"/>
            <p:cNvSpPr txBox="1"/>
            <p:nvPr/>
          </p:nvSpPr>
          <p:spPr>
            <a:xfrm>
              <a:off x="1638750" y="2365400"/>
              <a:ext cx="586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rPr>
                <a:t>Vilket värde börjar denna variabel med?</a:t>
              </a:r>
              <a:endPara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id="712" name="Google Shape;7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799" y="361908"/>
            <a:ext cx="2082550" cy="1388367"/>
          </a:xfrm>
          <a:prstGeom prst="flowChartPunchedTap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LateInit?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25" name="Google Shape;725;p54"/>
          <p:cNvGrpSpPr/>
          <p:nvPr/>
        </p:nvGrpSpPr>
        <p:grpSpPr>
          <a:xfrm>
            <a:off x="873150" y="1014275"/>
            <a:ext cx="5866500" cy="791650"/>
            <a:chOff x="1638750" y="1973950"/>
            <a:chExt cx="5866500" cy="791650"/>
          </a:xfrm>
        </p:grpSpPr>
        <p:pic>
          <p:nvPicPr>
            <p:cNvPr id="726" name="Google Shape;726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8750" y="1973950"/>
              <a:ext cx="1304825" cy="39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54"/>
            <p:cNvSpPr txBox="1"/>
            <p:nvPr/>
          </p:nvSpPr>
          <p:spPr>
            <a:xfrm>
              <a:off x="1638750" y="2365400"/>
              <a:ext cx="586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rPr>
                <a:t>Vilket värde börjar denna variabel med?</a:t>
              </a:r>
              <a:endPara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id="728" name="Google Shape;7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799" y="361908"/>
            <a:ext cx="2082550" cy="1388367"/>
          </a:xfrm>
          <a:prstGeom prst="flowChartPunchedTape">
            <a:avLst/>
          </a:prstGeom>
          <a:noFill/>
          <a:ln>
            <a:noFill/>
          </a:ln>
        </p:spPr>
      </p:pic>
      <p:sp>
        <p:nvSpPr>
          <p:cNvPr id="729" name="Google Shape;729;p54"/>
          <p:cNvSpPr txBox="1"/>
          <p:nvPr/>
        </p:nvSpPr>
        <p:spPr>
          <a:xfrm>
            <a:off x="3439800" y="3062375"/>
            <a:ext cx="226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Vad är null?</a:t>
            </a:r>
            <a:endParaRPr sz="2000"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5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LateInit?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2" name="Google Shape;742;p55"/>
          <p:cNvSpPr txBox="1"/>
          <p:nvPr/>
        </p:nvSpPr>
        <p:spPr>
          <a:xfrm>
            <a:off x="1638750" y="41061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More on lateinit: </a:t>
            </a: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source: kotlinlang</a:t>
            </a: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3" name="Google Shape;743;p55"/>
          <p:cNvSpPr txBox="1"/>
          <p:nvPr/>
        </p:nvSpPr>
        <p:spPr>
          <a:xfrm>
            <a:off x="1487025" y="16645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44" name="Google Shape;7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040" y="874500"/>
            <a:ext cx="5729925" cy="32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6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Inflate?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7" name="Google Shape;757;p56"/>
          <p:cNvSpPr txBox="1"/>
          <p:nvPr/>
        </p:nvSpPr>
        <p:spPr>
          <a:xfrm>
            <a:off x="975750" y="1373575"/>
            <a:ext cx="7192500" cy="2432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lateinit var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ActivityMainBinding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binding Reference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ViewBinding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binding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ActivityMainBinding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inflate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8" name="Google Shape;758;p56"/>
          <p:cNvSpPr txBox="1"/>
          <p:nvPr/>
        </p:nvSpPr>
        <p:spPr>
          <a:xfrm>
            <a:off x="889500" y="3805675"/>
            <a:ext cx="62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Inflate är ett sätt att skapa en vy genom XML.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Source: </a:t>
            </a: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developer.android</a:t>
            </a: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ViewBinding!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1" name="Google Shape;771;p57"/>
          <p:cNvSpPr txBox="1"/>
          <p:nvPr/>
        </p:nvSpPr>
        <p:spPr>
          <a:xfrm>
            <a:off x="975750" y="1373575"/>
            <a:ext cx="7192500" cy="2601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lateinit var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ActivityMainBinding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binding Reference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ViewBinding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binding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ActivityMainBinding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inflate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 = 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root	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get root View reference</a:t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		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setContentView to our binding 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2" name="Google Shape;772;p57"/>
          <p:cNvSpPr txBox="1"/>
          <p:nvPr/>
        </p:nvSpPr>
        <p:spPr>
          <a:xfrm>
            <a:off x="975750" y="3974875"/>
            <a:ext cx="6210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1AFEF"/>
                </a:solidFill>
              </a:rPr>
              <a:t>binding.root refererar till rot vy’n </a:t>
            </a:r>
            <a:br>
              <a:rPr i="1" lang="en" sz="1100">
                <a:solidFill>
                  <a:srgbClr val="61AFEF"/>
                </a:solidFill>
              </a:rPr>
            </a:br>
            <a:r>
              <a:rPr i="1" lang="en" sz="1100">
                <a:solidFill>
                  <a:srgbClr val="61AFEF"/>
                </a:solidFill>
              </a:rPr>
              <a:t>‘root view’ är den yttersta vy behållaren i din layout</a:t>
            </a:r>
            <a:endParaRPr i="1" sz="1100">
              <a:solidFill>
                <a:srgbClr val="61A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8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 ACTION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85" name="Google Shape;7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7339803" cy="3721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58"/>
          <p:cNvCxnSpPr/>
          <p:nvPr/>
        </p:nvCxnSpPr>
        <p:spPr>
          <a:xfrm rot="10800000">
            <a:off x="3267200" y="1595850"/>
            <a:ext cx="798000" cy="2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58"/>
          <p:cNvCxnSpPr/>
          <p:nvPr/>
        </p:nvCxnSpPr>
        <p:spPr>
          <a:xfrm flipH="1">
            <a:off x="2512375" y="1854675"/>
            <a:ext cx="1563600" cy="2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58"/>
          <p:cNvSpPr txBox="1"/>
          <p:nvPr/>
        </p:nvSpPr>
        <p:spPr>
          <a:xfrm>
            <a:off x="4075975" y="1455725"/>
            <a:ext cx="164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Nu kommer vi åt alla id’n utan att behöva skriva kod!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9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9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9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Måste vi arbeta med findViewById?</a:t>
            </a:r>
            <a:endParaRPr/>
          </a:p>
        </p:txBody>
      </p:sp>
      <p:sp>
        <p:nvSpPr>
          <p:cNvPr id="796" name="Google Shape;796;p59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ViewBinding är ett modernare alternativ mot ‘FindViewById’</a:t>
            </a:r>
            <a:endParaRPr sz="1200"/>
          </a:p>
        </p:txBody>
      </p:sp>
      <p:sp>
        <p:nvSpPr>
          <p:cNvPr id="797" name="Google Shape;797;p59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98" name="Google Shape;798;p59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799" name="Google Shape;7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6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815" name="Google Shape;815;p6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816" name="Google Shape;816;p6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6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6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6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6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6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22" name="Google Shape;822;p6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823" name="Google Shape;823;p6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6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826" name="Google Shape;826;p6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829" name="Google Shape;829;p6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1" name="Google Shape;8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832" name="Google Shape;8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Component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2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0" name="Google Shape;850;p62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1" name="Google Shape;851;p62"/>
          <p:cNvSpPr txBox="1"/>
          <p:nvPr/>
        </p:nvSpPr>
        <p:spPr>
          <a:xfrm>
            <a:off x="1382350" y="3652850"/>
            <a:ext cx="58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rememberMe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komponent referens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rememberMeIsChecked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boolean on/off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52" name="Google Shape;852;p62"/>
          <p:cNvGrpSpPr/>
          <p:nvPr/>
        </p:nvGrpSpPr>
        <p:grpSpPr>
          <a:xfrm>
            <a:off x="964775" y="1292100"/>
            <a:ext cx="5717523" cy="2360750"/>
            <a:chOff x="964775" y="1292100"/>
            <a:chExt cx="5717523" cy="2360750"/>
          </a:xfrm>
        </p:grpSpPr>
        <p:pic>
          <p:nvPicPr>
            <p:cNvPr id="853" name="Google Shape;853;p62"/>
            <p:cNvPicPr preferRelativeResize="0"/>
            <p:nvPr/>
          </p:nvPicPr>
          <p:blipFill rotWithShape="1">
            <a:blip r:embed="rId3">
              <a:alphaModFix/>
            </a:blip>
            <a:srcRect b="0" l="0" r="30362" t="0"/>
            <a:stretch/>
          </p:blipFill>
          <p:spPr>
            <a:xfrm>
              <a:off x="964775" y="1292100"/>
              <a:ext cx="5024098" cy="236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5850" y="2907350"/>
              <a:ext cx="5256448" cy="6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62"/>
            <p:cNvSpPr/>
            <p:nvPr/>
          </p:nvSpPr>
          <p:spPr>
            <a:xfrm>
              <a:off x="1425850" y="2918775"/>
              <a:ext cx="5256300" cy="615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3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8" name="Google Shape;868;p63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69" name="Google Shape;8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841" y="361900"/>
            <a:ext cx="1003509" cy="669000"/>
          </a:xfrm>
          <a:prstGeom prst="flowChartPunchedTape">
            <a:avLst/>
          </a:prstGeom>
          <a:noFill/>
          <a:ln>
            <a:noFill/>
          </a:ln>
        </p:spPr>
      </p:pic>
      <p:sp>
        <p:nvSpPr>
          <p:cNvPr id="870" name="Google Shape;870;p63"/>
          <p:cNvSpPr txBox="1"/>
          <p:nvPr/>
        </p:nvSpPr>
        <p:spPr>
          <a:xfrm>
            <a:off x="1272750" y="33780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Analysera följande kod…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71" name="Google Shape;8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750" y="1201825"/>
            <a:ext cx="5571000" cy="2176200"/>
          </a:xfrm>
          <a:prstGeom prst="cube">
            <a:avLst>
              <a:gd fmla="val 4214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Switches, Backports &amp; Objects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4"/>
          <p:cNvSpPr txBox="1"/>
          <p:nvPr/>
        </p:nvSpPr>
        <p:spPr>
          <a:xfrm>
            <a:off x="1060613" y="357467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Fungerar det här?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4" name="Google Shape;884;p64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5" name="Google Shape;8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13" y="1300425"/>
            <a:ext cx="7022786" cy="227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923725" y="140257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Lösning: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8" name="Google Shape;898;p65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99" name="Google Shape;8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25" y="1750300"/>
            <a:ext cx="6925631" cy="290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5"/>
          <p:cNvSpPr/>
          <p:nvPr/>
        </p:nvSpPr>
        <p:spPr>
          <a:xfrm>
            <a:off x="1446300" y="3401850"/>
            <a:ext cx="4389900" cy="287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13" name="Google Shape;9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50" y="205500"/>
            <a:ext cx="1866501" cy="3964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Google Shape;914;p66"/>
          <p:cNvCxnSpPr/>
          <p:nvPr/>
        </p:nvCxnSpPr>
        <p:spPr>
          <a:xfrm flipH="1">
            <a:off x="2230675" y="3075925"/>
            <a:ext cx="2373000" cy="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5" name="Google Shape;915;p66"/>
          <p:cNvSpPr txBox="1"/>
          <p:nvPr/>
        </p:nvSpPr>
        <p:spPr>
          <a:xfrm>
            <a:off x="4461100" y="2464800"/>
            <a:ext cx="25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6"/>
          <p:cNvSpPr txBox="1"/>
          <p:nvPr/>
        </p:nvSpPr>
        <p:spPr>
          <a:xfrm>
            <a:off x="4634250" y="2617575"/>
            <a:ext cx="303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ni vill att den ska börja som ‘gömd’ så går det att ställa in via XML.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Eller programmatistk!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7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Component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29" name="Google Shape;9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0" y="288450"/>
            <a:ext cx="1830275" cy="407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250" y="1787206"/>
            <a:ext cx="6544450" cy="1079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1" name="Google Shape;931;p67"/>
          <p:cNvCxnSpPr/>
          <p:nvPr/>
        </p:nvCxnSpPr>
        <p:spPr>
          <a:xfrm flipH="1">
            <a:off x="1578600" y="2668500"/>
            <a:ext cx="896400" cy="3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2" name="Google Shape;932;p67"/>
          <p:cNvSpPr txBox="1"/>
          <p:nvPr/>
        </p:nvSpPr>
        <p:spPr>
          <a:xfrm>
            <a:off x="2352775" y="2882400"/>
            <a:ext cx="65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Är den synlig? Nej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68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8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8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tillämpar vi en Switch Komponent?</a:t>
            </a:r>
            <a:endParaRPr/>
          </a:p>
        </p:txBody>
      </p:sp>
      <p:sp>
        <p:nvSpPr>
          <p:cNvPr id="940" name="Google Shape;940;p68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 kan få ut nuvarande värdet på en ‘Switch’ via metoden .isChecked.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Vill vi gömma en komponent så skriver vi .isVisible = true/false</a:t>
            </a:r>
            <a:endParaRPr sz="1200"/>
          </a:p>
        </p:txBody>
      </p:sp>
      <p:sp>
        <p:nvSpPr>
          <p:cNvPr id="941" name="Google Shape;941;p68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42" name="Google Shape;942;p68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943" name="Google Shape;9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9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9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9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9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9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9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9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9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8" name="Google Shape;958;p69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959" name="Google Shape;959;p69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960" name="Google Shape;960;p69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69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69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69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4" name="Google Shape;964;p69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69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6" name="Google Shape;966;p69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967" name="Google Shape;967;p69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9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69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970" name="Google Shape;970;p69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9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69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973" name="Google Shape;973;p69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9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5" name="Google Shape;9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976" name="Google Shape;9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&amp; Classes</a:t>
            </a:r>
            <a:endParaRPr/>
          </a:p>
        </p:txBody>
      </p:sp>
      <p:sp>
        <p:nvSpPr>
          <p:cNvPr id="982" name="Google Shape;982;p70"/>
          <p:cNvSpPr txBox="1"/>
          <p:nvPr>
            <p:ph idx="2" type="title"/>
          </p:nvPr>
        </p:nvSpPr>
        <p:spPr>
          <a:xfrm>
            <a:off x="414050" y="21240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vs Class?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2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Object VS Class?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0" name="Google Shape;10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35" y="965825"/>
            <a:ext cx="5150338" cy="39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p72"/>
          <p:cNvCxnSpPr/>
          <p:nvPr/>
        </p:nvCxnSpPr>
        <p:spPr>
          <a:xfrm rot="10800000">
            <a:off x="3041813" y="2057350"/>
            <a:ext cx="16704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72"/>
          <p:cNvCxnSpPr/>
          <p:nvPr/>
        </p:nvCxnSpPr>
        <p:spPr>
          <a:xfrm rot="10800000">
            <a:off x="3194213" y="4836525"/>
            <a:ext cx="16704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3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Object VS Class?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5" name="Google Shape;1015;p73"/>
          <p:cNvSpPr txBox="1"/>
          <p:nvPr/>
        </p:nvSpPr>
        <p:spPr>
          <a:xfrm>
            <a:off x="1638750" y="1619450"/>
            <a:ext cx="58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Object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klasser - kan bara ha en instant (singleton pattern)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Kotlin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klasser- kan ha multipla instanser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16" name="Google Shape;10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35" y="2542075"/>
            <a:ext cx="3820718" cy="238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Låt oss kombinera Switch, Objekt och bakåtkompatibilitet!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Switch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Objects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‘Backport’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Conditional Rendering - If statements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by step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11640" r="11424" t="0"/>
          <a:stretch/>
        </p:blipFill>
        <p:spPr>
          <a:xfrm>
            <a:off x="6115400" y="1984075"/>
            <a:ext cx="2038200" cy="2649000"/>
          </a:xfrm>
          <a:prstGeom prst="cube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4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Companion Object?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9" name="Google Shape;10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48" y="1026900"/>
            <a:ext cx="64389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5"/>
          <p:cNvSpPr/>
          <p:nvPr/>
        </p:nvSpPr>
        <p:spPr>
          <a:xfrm>
            <a:off x="1358650" y="1860700"/>
            <a:ext cx="4797000" cy="906300"/>
          </a:xfrm>
          <a:prstGeom prst="roundRect">
            <a:avLst>
              <a:gd fmla="val 16667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1358650" y="3612300"/>
            <a:ext cx="3180900" cy="366600"/>
          </a:xfrm>
          <a:prstGeom prst="roundRect">
            <a:avLst>
              <a:gd fmla="val 16667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5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Companion Object?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4" name="Google Shape;1044;p75"/>
          <p:cNvSpPr txBox="1"/>
          <p:nvPr/>
        </p:nvSpPr>
        <p:spPr>
          <a:xfrm>
            <a:off x="1466550" y="1250775"/>
            <a:ext cx="6210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Ta en kalkylator klass t.ex.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java skriver vi: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Calculator</a:t>
            </a: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</a:t>
            </a:r>
            <a:r>
              <a:rPr lang="en">
                <a:solidFill>
                  <a:srgbClr val="EF596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calculator</a:t>
            </a: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= </a:t>
            </a:r>
            <a:r>
              <a:rPr lang="en">
                <a:solidFill>
                  <a:srgbClr val="D55FDE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new</a:t>
            </a: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</a:t>
            </a: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Calculator</a:t>
            </a:r>
            <a:r>
              <a:rPr lang="en">
                <a:solidFill>
                  <a:srgbClr val="E5C07B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()</a:t>
            </a:r>
            <a:endParaRPr>
              <a:solidFill>
                <a:srgbClr val="E5C07B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calculator</a:t>
            </a: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.</a:t>
            </a:r>
            <a:r>
              <a:rPr lang="en">
                <a:solidFill>
                  <a:srgbClr val="61AFE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subtract</a:t>
            </a: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(</a:t>
            </a:r>
            <a:r>
              <a:rPr lang="en">
                <a:solidFill>
                  <a:srgbClr val="BBBBBB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x, y</a:t>
            </a: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)</a:t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Men tänk om vi bara kunde skriva såhär:</a:t>
            </a:r>
            <a:endParaRPr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Calculator</a:t>
            </a: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.</a:t>
            </a:r>
            <a:r>
              <a:rPr lang="en">
                <a:solidFill>
                  <a:srgbClr val="61AFEF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subtract</a:t>
            </a: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(</a:t>
            </a:r>
            <a:r>
              <a:rPr lang="en">
                <a:solidFill>
                  <a:srgbClr val="BBBBBB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x, y</a:t>
            </a:r>
            <a:r>
              <a:rPr lang="en">
                <a:solidFill>
                  <a:srgbClr val="FFC66D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)</a:t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Detta är vad Kompanjon objekt tillåter oss att göra!</a:t>
            </a:r>
            <a:endParaRPr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  <p:pic>
        <p:nvPicPr>
          <p:cNvPr id="1045" name="Google Shape;10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025" y="205500"/>
            <a:ext cx="1655199" cy="16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6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Skapa En helt ny klass!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8" name="Google Shape;10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99" y="1450225"/>
            <a:ext cx="3349975" cy="24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94" y="1987988"/>
            <a:ext cx="3790932" cy="1672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76"/>
          <p:cNvCxnSpPr>
            <a:endCxn id="1059" idx="1"/>
          </p:cNvCxnSpPr>
          <p:nvPr/>
        </p:nvCxnSpPr>
        <p:spPr>
          <a:xfrm>
            <a:off x="3633994" y="2188906"/>
            <a:ext cx="13461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7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Skapa En helt ny klass!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73" name="Google Shape;10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1313"/>
            <a:ext cx="8839199" cy="238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8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Sätt värde senare…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86" name="Google Shape;1086;p78"/>
          <p:cNvPicPr preferRelativeResize="0"/>
          <p:nvPr/>
        </p:nvPicPr>
        <p:blipFill rotWithShape="1">
          <a:blip r:embed="rId3">
            <a:alphaModFix/>
          </a:blip>
          <a:srcRect b="64363" l="0" r="0" t="0"/>
          <a:stretch/>
        </p:blipFill>
        <p:spPr>
          <a:xfrm>
            <a:off x="2290500" y="1706367"/>
            <a:ext cx="4315175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9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Men…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99" name="Google Shape;10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512" y="1706363"/>
            <a:ext cx="4315162" cy="274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8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8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0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Enkel lösning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12" name="Google Shape;1112;p80"/>
          <p:cNvPicPr preferRelativeResize="0"/>
          <p:nvPr/>
        </p:nvPicPr>
        <p:blipFill rotWithShape="1">
          <a:blip r:embed="rId3">
            <a:alphaModFix/>
          </a:blip>
          <a:srcRect b="11699" l="0" r="0" t="0"/>
          <a:stretch/>
        </p:blipFill>
        <p:spPr>
          <a:xfrm>
            <a:off x="2186813" y="1542262"/>
            <a:ext cx="4770375" cy="20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8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1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Skapa en instans!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25" name="Google Shape;11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250" y="2518388"/>
            <a:ext cx="3619500" cy="50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48" y="1846050"/>
            <a:ext cx="36195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1"/>
          <p:cNvSpPr txBox="1"/>
          <p:nvPr/>
        </p:nvSpPr>
        <p:spPr>
          <a:xfrm>
            <a:off x="4753250" y="2118200"/>
            <a:ext cx="36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Instansiering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8" name="Google Shape;1128;p81"/>
          <p:cNvSpPr txBox="1"/>
          <p:nvPr/>
        </p:nvSpPr>
        <p:spPr>
          <a:xfrm>
            <a:off x="4753250" y="3027150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Java ekvivalent mot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Student benny = new Student()</a:t>
            </a:r>
            <a:endParaRPr i="1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2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Constructor…?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41" name="Google Shape;11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49" y="2235650"/>
            <a:ext cx="2663524" cy="4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3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Om vi vill passa in argument ‘namn’ som en Sträng parameter, så måste vi först tala om för klassen att vi vill passa in ett direkt värde! </a:t>
            </a:r>
            <a:endParaRPr i="1" sz="1000">
              <a:solidFill>
                <a:srgbClr val="359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83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Primary Constructor</a:t>
            </a:r>
            <a:endParaRPr sz="2300"/>
          </a:p>
        </p:txBody>
      </p:sp>
      <p:sp>
        <p:nvSpPr>
          <p:cNvPr id="1148" name="Google Shape;1148;p83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3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3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3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3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3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3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3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3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3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3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3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3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3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3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3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3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3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benny = </a:t>
            </a:r>
            <a:r>
              <a:rPr lang="en" sz="13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3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6" name="Google Shape;1166;p83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Constructor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&amp; Backporting</a:t>
            </a:r>
            <a:endParaRPr/>
          </a:p>
        </p:txBody>
      </p:sp>
      <p:sp>
        <p:nvSpPr>
          <p:cNvPr id="391" name="Google Shape;391;p30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4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Märk av att istället för att ge dessa ett värde på 0, så har vi nu en konstruktor med dessa värden!</a:t>
            </a:r>
            <a:endParaRPr i="1" sz="1000">
              <a:solidFill>
                <a:srgbClr val="359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84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Primary Constructor</a:t>
            </a:r>
            <a:endParaRPr sz="2300"/>
          </a:p>
        </p:txBody>
      </p:sp>
      <p:sp>
        <p:nvSpPr>
          <p:cNvPr id="1173" name="Google Shape;1173;p84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4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4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4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4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4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4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4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4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4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4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4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4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84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4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84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4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4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com.example.demo4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examined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endParaRPr sz="11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Methods...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1" name="Google Shape;1191;p84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Constructor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5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Primary Constructor?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4" name="Google Shape;1204;p85"/>
          <p:cNvSpPr txBox="1"/>
          <p:nvPr/>
        </p:nvSpPr>
        <p:spPr>
          <a:xfrm>
            <a:off x="1638750" y="1375000"/>
            <a:ext cx="586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diskuterar en primär konstruktor här…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Namnet verkar då antyda på att det finns andra alternativ?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diskutera och se skillnader och likheter!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8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8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6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Primary Constructor?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099" y="1979900"/>
            <a:ext cx="3051475" cy="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/>
        </p:nvSpPr>
        <p:spPr>
          <a:xfrm>
            <a:off x="1908700" y="15070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Med en primär konstruktor så får vi ett error - vi MÅSTE passa in värden!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19" name="Google Shape;121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575" y="1979900"/>
            <a:ext cx="3428001" cy="271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0" name="Google Shape;1220;p86"/>
          <p:cNvCxnSpPr/>
          <p:nvPr/>
        </p:nvCxnSpPr>
        <p:spPr>
          <a:xfrm flipH="1" rot="10800000">
            <a:off x="4175900" y="2220225"/>
            <a:ext cx="356400" cy="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1" name="Google Shape;1221;p86"/>
          <p:cNvCxnSpPr/>
          <p:nvPr/>
        </p:nvCxnSpPr>
        <p:spPr>
          <a:xfrm>
            <a:off x="4186100" y="2312025"/>
            <a:ext cx="366600" cy="1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2" name="Google Shape;1222;p86"/>
          <p:cNvCxnSpPr/>
          <p:nvPr/>
        </p:nvCxnSpPr>
        <p:spPr>
          <a:xfrm>
            <a:off x="4206475" y="2322225"/>
            <a:ext cx="3870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Optional Constructor?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5" name="Google Shape;1235;p87"/>
          <p:cNvSpPr txBox="1"/>
          <p:nvPr/>
        </p:nvSpPr>
        <p:spPr>
          <a:xfrm>
            <a:off x="1638750" y="1721300"/>
            <a:ext cx="586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Tänk om vi kunde ha med ‘default värden från scratch men också få lov att stoppa in ett nytt värde via konstruktorn..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kallas ‘Optional Constructor’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36" name="Google Shape;1236;p87"/>
          <p:cNvPicPr preferRelativeResize="0"/>
          <p:nvPr/>
        </p:nvPicPr>
        <p:blipFill rotWithShape="1">
          <a:blip r:embed="rId3">
            <a:alphaModFix/>
          </a:blip>
          <a:srcRect b="12403" l="0" r="0" t="0"/>
          <a:stretch/>
        </p:blipFill>
        <p:spPr>
          <a:xfrm>
            <a:off x="3509750" y="2931200"/>
            <a:ext cx="2070600" cy="181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7" name="Google Shape;1237;p87"/>
          <p:cNvSpPr txBox="1"/>
          <p:nvPr/>
        </p:nvSpPr>
        <p:spPr>
          <a:xfrm>
            <a:off x="1638750" y="3614800"/>
            <a:ext cx="16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Benny = Student()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8" name="Google Shape;1238;p87"/>
          <p:cNvSpPr txBox="1"/>
          <p:nvPr/>
        </p:nvSpPr>
        <p:spPr>
          <a:xfrm>
            <a:off x="5726950" y="3638000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Benny = Student(</a:t>
            </a: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age: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25)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8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Detta är i princip samma kod!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Fast här definierar vi ett ‘default’ värde!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8"/>
          <p:cNvSpPr txBox="1"/>
          <p:nvPr>
            <p:ph type="title"/>
          </p:nvPr>
        </p:nvSpPr>
        <p:spPr>
          <a:xfrm>
            <a:off x="4518075" y="1256550"/>
            <a:ext cx="4283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Optional Constructor</a:t>
            </a:r>
            <a:endParaRPr sz="2300"/>
          </a:p>
        </p:txBody>
      </p:sp>
      <p:sp>
        <p:nvSpPr>
          <p:cNvPr id="1245" name="Google Shape;1245;p88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8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8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8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88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88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88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88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8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88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8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8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8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8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88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com.example.demo4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examined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Boolean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i="1" sz="11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Methods...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3" name="Google Shape;1263;p88"/>
          <p:cNvSpPr txBox="1"/>
          <p:nvPr/>
        </p:nvSpPr>
        <p:spPr>
          <a:xfrm rot="-518799">
            <a:off x="349861" y="402007"/>
            <a:ext cx="3007179" cy="1169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Optional Constructor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8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8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8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8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8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9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Optional Constructor?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6" name="Google Shape;1276;p89"/>
          <p:cNvSpPr txBox="1"/>
          <p:nvPr/>
        </p:nvSpPr>
        <p:spPr>
          <a:xfrm>
            <a:off x="1638750" y="17213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 ACTION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1638750" y="3614800"/>
            <a:ext cx="16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Benny = Student()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78" name="Google Shape;1278;p89"/>
          <p:cNvSpPr txBox="1"/>
          <p:nvPr/>
        </p:nvSpPr>
        <p:spPr>
          <a:xfrm>
            <a:off x="5726950" y="3638000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Benny = Student(</a:t>
            </a: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age: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25)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79" name="Google Shape;127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585"/>
            <a:ext cx="9143999" cy="118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9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9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0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List of objects?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92" name="Google Shape;12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0" y="1883397"/>
            <a:ext cx="6435501" cy="1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90"/>
          <p:cNvSpPr txBox="1"/>
          <p:nvPr/>
        </p:nvSpPr>
        <p:spPr>
          <a:xfrm>
            <a:off x="1354250" y="14832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Icke dynamisk array - kan ej växa i storlek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9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1"/>
          <p:cNvSpPr txBox="1"/>
          <p:nvPr>
            <p:ph idx="4294967295" type="title"/>
          </p:nvPr>
        </p:nvSpPr>
        <p:spPr>
          <a:xfrm>
            <a:off x="2290500" y="205500"/>
            <a:ext cx="4563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List of objects?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6" name="Google Shape;13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75" y="1768874"/>
            <a:ext cx="6265475" cy="21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91"/>
          <p:cNvSpPr txBox="1"/>
          <p:nvPr/>
        </p:nvSpPr>
        <p:spPr>
          <a:xfrm>
            <a:off x="1313875" y="136867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Dynamisk Array - kan växa i storlek (det går att exkludera &lt;student&gt; här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92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92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2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Konstruktor och klasser, hur tillämpar vi dessa?</a:t>
            </a:r>
            <a:endParaRPr/>
          </a:p>
        </p:txBody>
      </p:sp>
      <p:sp>
        <p:nvSpPr>
          <p:cNvPr id="1315" name="Google Shape;1315;p92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Skapa ny kotlin klass, för att få en konstruktor så kan du lägga till en parentes på klassnivå och definiera variabler som parameter!</a:t>
            </a:r>
            <a:endParaRPr sz="1200"/>
          </a:p>
        </p:txBody>
      </p:sp>
      <p:sp>
        <p:nvSpPr>
          <p:cNvPr id="1316" name="Google Shape;1316;p92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17" name="Google Shape;1317;p92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318" name="Google Shape;131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3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3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3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3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3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3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3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3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93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334" name="Google Shape;1334;p93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335" name="Google Shape;1335;p93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93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7" name="Google Shape;1337;p93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8" name="Google Shape;1338;p93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9" name="Google Shape;1339;p93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93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1" name="Google Shape;1341;p93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342" name="Google Shape;1342;p93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3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93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345" name="Google Shape;1345;p93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3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93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348" name="Google Shape;1348;p93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3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0" name="Google Shape;13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351" name="Google Shape;13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Switch is a two-state toggle widget. Users can drag the switch "thumb" back and forth to select either of two options or simply tap the switch to toggle between options. ”</a:t>
            </a:r>
            <a:endParaRPr/>
          </a:p>
        </p:txBody>
      </p:sp>
      <p:sp>
        <p:nvSpPr>
          <p:cNvPr id="397" name="Google Shape;397;p31"/>
          <p:cNvSpPr txBox="1"/>
          <p:nvPr>
            <p:ph type="title"/>
          </p:nvPr>
        </p:nvSpPr>
        <p:spPr>
          <a:xfrm>
            <a:off x="2834500" y="361725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developer.android.com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3">
            <a:alphaModFix/>
          </a:blip>
          <a:srcRect b="0" l="69139" r="0" t="0"/>
          <a:stretch/>
        </p:blipFill>
        <p:spPr>
          <a:xfrm>
            <a:off x="7073675" y="88825"/>
            <a:ext cx="18812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357" name="Google Shape;1357;p94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5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363" name="Google Shape;1363;p95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5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95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95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95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95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95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95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5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95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95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95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5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5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5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5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5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5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95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95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5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5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5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95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5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95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95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5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5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5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5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95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5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5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95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5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95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95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5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5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5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5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5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95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95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95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95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95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5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5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5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5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5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5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5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5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5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5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95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422" name="Google Shape;1422;p95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423" name="Google Shape;1423;p95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5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425" name="Google Shape;1425;p95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9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31" name="Google Shape;1431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2" name="Google Shape;1432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3" name="Google Shape;1433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34" name="Google Shape;1434;p9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35" name="Google Shape;1435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6" name="Google Shape;1436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7" name="Google Shape;1437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38" name="Google Shape;1438;p9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6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Lektion_4_uppgifter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Navigera till din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main.xml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aktivitet.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Lägg till en 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‘Switch’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komponent med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‘Constraints’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Lägg till ett relevant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ID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 din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Textvy + Switch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”Infer constraints kan hjälpa dig komma igång snabbt med design, men förlita dig inte för mycket på detta verktyg - ibland kan den stöka till din design!”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40" name="Google Shape;1440;p9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41" name="Google Shape;1441;p9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2" name="Google Shape;1442;p9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3" name="Google Shape;1443;p9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44" name="Google Shape;1444;p9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45" name="Google Shape;1445;p9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6" name="Google Shape;1446;p9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7" name="Google Shape;1447;p9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8" name="Google Shape;1448;p9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49" name="Google Shape;1449;p9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9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53" name="Google Shape;1453;p9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54" name="Google Shape;1454;p9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6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0" name="Google Shape;1460;p97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61" name="Google Shape;1461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2" name="Google Shape;1462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3" name="Google Shape;1463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64" name="Google Shape;1464;p97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65" name="Google Shape;1465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6" name="Google Shape;1466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7" name="Google Shape;1467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68" name="Google Shape;1468;p97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7"/>
          <p:cNvSpPr txBox="1"/>
          <p:nvPr/>
        </p:nvSpPr>
        <p:spPr>
          <a:xfrm>
            <a:off x="802375" y="246950"/>
            <a:ext cx="4680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Upprätta felmeddelandet för din 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‘Switch’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Komponent! (minimum height)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om din 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‘Switch’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komponent så att den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lir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bakåtkompatibel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med äldre Android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v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ersioner!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Om man går in till .xml filen där ni har 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k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omponent liggandes, ta bort namnet och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kriv bara: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appcompatswitch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”Bakåtkompatibilitet utökar UX, speciellt för äldre enheter.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#19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70" name="Google Shape;1470;p97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71" name="Google Shape;1471;p97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2" name="Google Shape;1472;p97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3" name="Google Shape;1473;p97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74" name="Google Shape;1474;p97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75" name="Google Shape;1475;p97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6" name="Google Shape;1476;p97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7" name="Google Shape;1477;p97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78" name="Google Shape;1478;p97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79" name="Google Shape;1479;p97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97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7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7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83" name="Google Shape;1483;p97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84" name="Google Shape;1484;p97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97"/>
          <p:cNvSpPr txBox="1"/>
          <p:nvPr/>
        </p:nvSpPr>
        <p:spPr>
          <a:xfrm>
            <a:off x="5942875" y="33103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Ett enkelt men intressant steg inom automatisk bakåtkompatibilitet!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98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91" name="Google Shape;1491;p9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2" name="Google Shape;1492;p9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3" name="Google Shape;1493;p9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94" name="Google Shape;1494;p98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95" name="Google Shape;1495;p98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6" name="Google Shape;1496;p98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7" name="Google Shape;1497;p98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98" name="Google Shape;1498;p98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98"/>
          <p:cNvSpPr txBox="1"/>
          <p:nvPr/>
        </p:nvSpPr>
        <p:spPr>
          <a:xfrm>
            <a:off x="802375" y="246950"/>
            <a:ext cx="46806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‘ViewBinding’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Ovanför ‘onCreate’, initialisera en lazyinit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Variabel med datatypen 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ActivityMainBinding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Sedan kan du: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 </a:t>
            </a: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ActivityMainBinding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inflate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layoutInflater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view = 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”Dessa steg kan kännas otympliga och förvirrande. </a:t>
            </a:r>
            <a:b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För kodförklaring: kolla på slide #33 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00" name="Google Shape;1500;p98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01" name="Google Shape;1501;p98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2" name="Google Shape;1502;p98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3" name="Google Shape;1503;p98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04" name="Google Shape;1504;p98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05" name="Google Shape;1505;p98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6" name="Google Shape;1506;p98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7" name="Google Shape;1507;p98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8" name="Google Shape;1508;p98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09" name="Google Shape;1509;p98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8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8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8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3" name="Google Shape;1513;p98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14" name="Google Shape;1514;p98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98"/>
          <p:cNvSpPr txBox="1"/>
          <p:nvPr/>
        </p:nvSpPr>
        <p:spPr>
          <a:xfrm>
            <a:off x="5942875" y="3310375"/>
            <a:ext cx="28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Inflate, binding och layoutInflater är koncept som är nytt.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korta drag, tillåter detta oss att exkludera intialisering av id’n med findViewById()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99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21" name="Google Shape;1521;p9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2" name="Google Shape;1522;p9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3" name="Google Shape;1523;p9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24" name="Google Shape;1524;p99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25" name="Google Shape;1525;p99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6" name="Google Shape;1526;p99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7" name="Google Shape;1527;p99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28" name="Google Shape;1528;p99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99"/>
          <p:cNvSpPr txBox="1"/>
          <p:nvPr/>
        </p:nvSpPr>
        <p:spPr>
          <a:xfrm>
            <a:off x="802375" y="246950"/>
            <a:ext cx="468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Med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‘binder’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på plats, åkalla nu via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‘bindern’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, vår 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‘switch’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alltså en setOnClickListener()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”binding.switchID.setonclicklistener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Dessa blir snabbt väldigt långa rader kod.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Skapa istället en variabel t.ex: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v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al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rememberMe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binding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switchRememberMe</a:t>
            </a:r>
            <a:endParaRPr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30" name="Google Shape;1530;p99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31" name="Google Shape;1531;p99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2" name="Google Shape;1532;p99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3" name="Google Shape;1533;p99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34" name="Google Shape;1534;p99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35" name="Google Shape;1535;p99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6" name="Google Shape;1536;p99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7" name="Google Shape;1537;p99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8" name="Google Shape;1538;p99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39" name="Google Shape;1539;p99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99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9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99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43" name="Google Shape;1543;p99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44" name="Google Shape;1544;p99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5" name="Google Shape;1545;p99"/>
          <p:cNvSpPr txBox="1"/>
          <p:nvPr/>
        </p:nvSpPr>
        <p:spPr>
          <a:xfrm>
            <a:off x="5942875" y="3310375"/>
            <a:ext cx="28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Istället för att behöva definiera multipla id’n så har vi gjort det på ett lite mer sofistikerat sätt.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undkommer dock inte långa 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variabelnamn och deklarationer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…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100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51" name="Google Shape;1551;p10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2" name="Google Shape;1552;p10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3" name="Google Shape;1553;p10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54" name="Google Shape;1554;p100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55" name="Google Shape;1555;p10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6" name="Google Shape;1556;p10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7" name="Google Shape;1557;p10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58" name="Google Shape;1558;p100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00"/>
          <p:cNvSpPr txBox="1"/>
          <p:nvPr/>
        </p:nvSpPr>
        <p:spPr>
          <a:xfrm>
            <a:off x="802375" y="246950"/>
            <a:ext cx="4680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Varje gång vi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trycker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på vår </a:t>
            </a:r>
            <a:r>
              <a:rPr lang="en" sz="1200">
                <a:solidFill>
                  <a:srgbClr val="2BBAC5"/>
                </a:solidFill>
                <a:latin typeface="Fira Code"/>
                <a:ea typeface="Fira Code"/>
                <a:cs typeface="Fira Code"/>
                <a:sym typeface="Fira Code"/>
              </a:rPr>
              <a:t>‘Switch’</a:t>
            </a:r>
            <a:endParaRPr sz="1200">
              <a:solidFill>
                <a:srgbClr val="2BBAC5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å skall vi nu ändra på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textvy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Textvy’n skall alltså reflektera Switchens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uvarande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‘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tate’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t.ex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‘true / false’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component.text = “new Text” sätter en ny text på en kopmonent!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.isChecked() &lt;- hämtar ‘switchen’s nuvarande status!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60" name="Google Shape;1560;p100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61" name="Google Shape;1561;p100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2" name="Google Shape;1562;p100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3" name="Google Shape;1563;p100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64" name="Google Shape;1564;p100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65" name="Google Shape;1565;p100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6" name="Google Shape;1566;p100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7" name="Google Shape;1567;p100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8" name="Google Shape;1568;p100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69" name="Google Shape;1569;p100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00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00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0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73" name="Google Shape;1573;p100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74" name="Google Shape;1574;p100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100"/>
          <p:cNvSpPr txBox="1"/>
          <p:nvPr/>
        </p:nvSpPr>
        <p:spPr>
          <a:xfrm>
            <a:off x="5942875" y="3310375"/>
            <a:ext cx="282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övar vi på setOnClickListener!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Glöm inte att detta skall hända varje gång vi TRYCKER!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Annars finns risken att den ej uppdateras korrekt!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0" name="Google Shape;1580;p101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81" name="Google Shape;1581;p10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2" name="Google Shape;1582;p10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3" name="Google Shape;1583;p10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84" name="Google Shape;1584;p101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85" name="Google Shape;1585;p10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6" name="Google Shape;1586;p10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7" name="Google Shape;1587;p10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88" name="Google Shape;1588;p101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01"/>
          <p:cNvSpPr txBox="1"/>
          <p:nvPr/>
        </p:nvSpPr>
        <p:spPr>
          <a:xfrm>
            <a:off x="802375" y="246950"/>
            <a:ext cx="468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#6–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ny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klass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som har följande variabler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name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age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isTired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Boolean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grade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Char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Klassen kan heta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‘Student’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Var säker på att du EXKLUDERAR konstruktorn på denna uppgift!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90" name="Google Shape;1590;p101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91" name="Google Shape;1591;p101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2" name="Google Shape;1592;p101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3" name="Google Shape;1593;p101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94" name="Google Shape;1594;p101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95" name="Google Shape;1595;p101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6" name="Google Shape;1596;p101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7" name="Google Shape;1597;p101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8" name="Google Shape;1598;p101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99" name="Google Shape;1599;p101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1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1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1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#6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03" name="Google Shape;1603;p101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04" name="Google Shape;1604;p101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5" name="Google Shape;1605;p101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Skapandet av en ny klass är ett fräscht antågande.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blir en förberedelse inför nästa uppgift!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oogle Shape;1610;p102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11" name="Google Shape;1611;p10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2" name="Google Shape;1612;p10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3" name="Google Shape;1613;p10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14" name="Google Shape;1614;p102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15" name="Google Shape;1615;p10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6" name="Google Shape;1616;p10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7" name="Google Shape;1617;p10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8" name="Google Shape;1618;p102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2"/>
          <p:cNvSpPr txBox="1"/>
          <p:nvPr/>
        </p:nvSpPr>
        <p:spPr>
          <a:xfrm>
            <a:off x="802375" y="246950"/>
            <a:ext cx="4680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#6.5–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loop av något slag som: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Itererar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5 gånger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Skapar ett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nytt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Student() objekt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Sätter ett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värde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för varje variabel (värdet behöver ej vara unikt)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Lägg in det nya objektet inom en Array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Var säker på att du EXKLUDERAR konstruktorn på denna uppgift!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20" name="Google Shape;1620;p102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21" name="Google Shape;1621;p102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2" name="Google Shape;1622;p102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3" name="Google Shape;1623;p102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24" name="Google Shape;1624;p102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25" name="Google Shape;1625;p102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6" name="Google Shape;1626;p102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7" name="Google Shape;1627;p102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8" name="Google Shape;1628;p102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29" name="Google Shape;1629;p102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2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2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2"/>
          <p:cNvSpPr txBox="1"/>
          <p:nvPr/>
        </p:nvSpPr>
        <p:spPr>
          <a:xfrm rot="246094">
            <a:off x="6784106" y="491651"/>
            <a:ext cx="1996513" cy="1077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#6.5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33" name="Google Shape;1633;p102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34" name="Google Shape;1634;p102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102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103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41" name="Google Shape;1641;p10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2" name="Google Shape;1642;p10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3" name="Google Shape;1643;p10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44" name="Google Shape;1644;p103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45" name="Google Shape;1645;p10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6" name="Google Shape;1646;p10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47" name="Google Shape;1647;p10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48" name="Google Shape;1648;p103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03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#7–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Inkludera nu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konstruktor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om din for loop och initialisera värdena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ill dina variabler inom parametrarna när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du instansierar objektet.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Istället för att skriva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Object.name = new value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Object.age = new value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Så kan du göra det inom 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parametrarna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som argument!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Exempelvist val benny = Student(“name”, 15 )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50" name="Google Shape;1650;p103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51" name="Google Shape;1651;p103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52" name="Google Shape;1652;p103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53" name="Google Shape;1653;p103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54" name="Google Shape;1654;p103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55" name="Google Shape;1655;p103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56" name="Google Shape;1656;p103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57" name="Google Shape;1657;p103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58" name="Google Shape;1658;p103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59" name="Google Shape;1659;p103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03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03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3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#7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63" name="Google Shape;1663;p103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64" name="Google Shape;1664;p103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103"/>
          <p:cNvSpPr txBox="1"/>
          <p:nvPr/>
        </p:nvSpPr>
        <p:spPr>
          <a:xfrm>
            <a:off x="5942875" y="3310375"/>
            <a:ext cx="28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ser vi hur mycket konstruktorn underlättar åt oss!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Error?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" name="Google Shape;1670;p10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71" name="Google Shape;1671;p10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2" name="Google Shape;1672;p10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3" name="Google Shape;1673;p10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74" name="Google Shape;1674;p10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75" name="Google Shape;1675;p10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6" name="Google Shape;1676;p10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7" name="Google Shape;1677;p10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78" name="Google Shape;1678;p10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04"/>
          <p:cNvSpPr txBox="1"/>
          <p:nvPr/>
        </p:nvSpPr>
        <p:spPr>
          <a:xfrm>
            <a:off x="802375" y="246950"/>
            <a:ext cx="46806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#8–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  SUPER TOUGH NUT</a:t>
            </a:r>
            <a:endParaRPr sz="12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‘Register’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aktivitet som sparar ner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nvändare inom en array!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E5C07B"/>
                </a:solidFill>
                <a:latin typeface="Fira Code"/>
                <a:ea typeface="Fira Code"/>
                <a:cs typeface="Fira Code"/>
                <a:sym typeface="Fira Code"/>
              </a:rPr>
              <a:t>Aktiviteten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inkluderar alltså input för: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EF596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n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ame	   	 - String Input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EF596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age     	 - Numerisk Input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EF596F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rememberMe - Switch / Checkbox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Här är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datatyper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väldigt viktigt!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Denna arrayen skall sedan passas vidare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In till ‘login’ page där man sedan skall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kunna logga in! 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”Utgå från tidigare uppgifter när det kommer till input och sparandet av en användare.“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80" name="Google Shape;1680;p10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81" name="Google Shape;1681;p10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2" name="Google Shape;1682;p10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3" name="Google Shape;1683;p10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84" name="Google Shape;1684;p10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85" name="Google Shape;1685;p10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6" name="Google Shape;1686;p10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7" name="Google Shape;1687;p10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8" name="Google Shape;1688;p10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89" name="Google Shape;1689;p10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0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0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#8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93" name="Google Shape;1693;p10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94" name="Google Shape;1694;p10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104"/>
          <p:cNvSpPr txBox="1"/>
          <p:nvPr/>
        </p:nvSpPr>
        <p:spPr>
          <a:xfrm>
            <a:off x="5942875" y="3137225"/>
            <a:ext cx="282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 kombination av kunskaper krävs för att lyckas med denna uppgift!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Klasser, Intents, Id’n, komponenter, inputs, object &amp; arrayer såväl som 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felhantering logik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för att kolla OM användaren skrivit in rätt!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05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01" name="Google Shape;1701;p105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05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>
            <p:ph idx="4294967295" type="title"/>
          </p:nvPr>
        </p:nvSpPr>
        <p:spPr>
          <a:xfrm>
            <a:off x="5442875" y="15157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Switch Error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0" y="112650"/>
            <a:ext cx="5354075" cy="49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3"/>
          <p:cNvSpPr/>
          <p:nvPr/>
        </p:nvSpPr>
        <p:spPr>
          <a:xfrm>
            <a:off x="1024375" y="1293950"/>
            <a:ext cx="1757700" cy="18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3881875" y="3193200"/>
            <a:ext cx="582300" cy="18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33"/>
          <p:cNvCxnSpPr>
            <a:stCxn id="416" idx="2"/>
            <a:endCxn id="417" idx="1"/>
          </p:cNvCxnSpPr>
          <p:nvPr/>
        </p:nvCxnSpPr>
        <p:spPr>
          <a:xfrm>
            <a:off x="1903225" y="1478750"/>
            <a:ext cx="1978800" cy="18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3"/>
          <p:cNvSpPr txBox="1"/>
          <p:nvPr/>
        </p:nvSpPr>
        <p:spPr>
          <a:xfrm>
            <a:off x="5736575" y="1045950"/>
            <a:ext cx="294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hittar ‘Switch’ komponenten inom  ‘COMMON’!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Drag och släpp den in i er vy!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